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2" r:id="rId1"/>
  </p:sldMasterIdLst>
  <p:notesMasterIdLst>
    <p:notesMasterId r:id="rId32"/>
  </p:notesMasterIdLst>
  <p:sldIdLst>
    <p:sldId id="258" r:id="rId2"/>
    <p:sldId id="367" r:id="rId3"/>
    <p:sldId id="392" r:id="rId4"/>
    <p:sldId id="385" r:id="rId5"/>
    <p:sldId id="343" r:id="rId6"/>
    <p:sldId id="308" r:id="rId7"/>
    <p:sldId id="378" r:id="rId8"/>
    <p:sldId id="289" r:id="rId9"/>
    <p:sldId id="290" r:id="rId10"/>
    <p:sldId id="292" r:id="rId11"/>
    <p:sldId id="294" r:id="rId12"/>
    <p:sldId id="295" r:id="rId13"/>
    <p:sldId id="391" r:id="rId14"/>
    <p:sldId id="389" r:id="rId15"/>
    <p:sldId id="390" r:id="rId16"/>
    <p:sldId id="388" r:id="rId17"/>
    <p:sldId id="332" r:id="rId18"/>
    <p:sldId id="333" r:id="rId19"/>
    <p:sldId id="334" r:id="rId20"/>
    <p:sldId id="335" r:id="rId21"/>
    <p:sldId id="386" r:id="rId22"/>
    <p:sldId id="382" r:id="rId23"/>
    <p:sldId id="383" r:id="rId24"/>
    <p:sldId id="356" r:id="rId25"/>
    <p:sldId id="359" r:id="rId26"/>
    <p:sldId id="358" r:id="rId27"/>
    <p:sldId id="357" r:id="rId28"/>
    <p:sldId id="360" r:id="rId29"/>
    <p:sldId id="297" r:id="rId30"/>
    <p:sldId id="38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8FAF8"/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47"/>
    <p:restoredTop sz="92943"/>
  </p:normalViewPr>
  <p:slideViewPr>
    <p:cSldViewPr snapToGrid="0" snapToObjects="1" showGuides="1">
      <p:cViewPr>
        <p:scale>
          <a:sx n="95" d="100"/>
          <a:sy n="95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33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32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</a:t>
            </a:r>
            <a:r>
              <a:rPr lang="en-US" sz="24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4" Type="http://schemas.openxmlformats.org/officeDocument/2006/relationships/image" Target="../media/image450.png"/><Relationship Id="rId5" Type="http://schemas.openxmlformats.org/officeDocument/2006/relationships/image" Target="../media/image460.png"/><Relationship Id="rId6" Type="http://schemas.openxmlformats.org/officeDocument/2006/relationships/image" Target="../media/image470.png"/><Relationship Id="rId7" Type="http://schemas.openxmlformats.org/officeDocument/2006/relationships/image" Target="../media/image48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0" Type="http://schemas.openxmlformats.org/officeDocument/2006/relationships/image" Target="../media/image20.png"/><Relationship Id="rId8" Type="http://schemas.openxmlformats.org/officeDocument/2006/relationships/image" Target="../media/image53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4" Type="http://schemas.openxmlformats.org/officeDocument/2006/relationships/image" Target="../media/image450.png"/><Relationship Id="rId5" Type="http://schemas.openxmlformats.org/officeDocument/2006/relationships/image" Target="../media/image460.png"/><Relationship Id="rId6" Type="http://schemas.openxmlformats.org/officeDocument/2006/relationships/image" Target="../media/image470.png"/><Relationship Id="rId7" Type="http://schemas.openxmlformats.org/officeDocument/2006/relationships/image" Target="../media/image48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4" Type="http://schemas.openxmlformats.org/officeDocument/2006/relationships/image" Target="../media/image450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3.png"/><Relationship Id="rId5" Type="http://schemas.openxmlformats.org/officeDocument/2006/relationships/image" Target="../media/image450.png"/><Relationship Id="rId6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Relationship Id="rId3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8a: Regularization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32680" cy="2111143"/>
          </a:xfrm>
        </p:spPr>
        <p:txBody>
          <a:bodyPr/>
          <a:lstStyle/>
          <a:p>
            <a:r>
              <a:rPr lang="en-US" sz="2400" dirty="0"/>
              <a:t>Alternatively, we can choose a regularization term that penalizes the squares of the parameter magnitudes. Then, our regularized loss function 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 that               is the </a:t>
            </a:r>
            <a:r>
              <a:rPr lang="en-US" sz="2400" dirty="0" smtClean="0"/>
              <a:t>square of the </a:t>
            </a:r>
            <a:r>
              <a:rPr lang="en-US" sz="2400" b="1" i="1" dirty="0" smtClean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 smtClean="0"/>
              <a:t>2  </a:t>
            </a:r>
            <a:r>
              <a:rPr lang="en-US" sz="2400" dirty="0" smtClean="0"/>
              <a:t>norm </a:t>
            </a:r>
            <a:r>
              <a:rPr lang="en-US" sz="2400" dirty="0"/>
              <a:t>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</a:p>
          <a:p>
            <a:endParaRPr lang="en-US" sz="2400" b="1" i="1" dirty="0">
              <a:latin typeface="Symbol" charset="2"/>
              <a:ea typeface="Symbol" charset="2"/>
              <a:cs typeface="Symbol" charset="2"/>
            </a:endParaRP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65" y="2242626"/>
            <a:ext cx="6731669" cy="114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14" y="3553264"/>
            <a:ext cx="813758" cy="716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952" y="4626818"/>
            <a:ext cx="2181058" cy="113129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269942" y="3025652"/>
            <a:ext cx="766482" cy="4572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4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both ridge and LASSO regression, we see that the larger our choice of the </a:t>
            </a:r>
            <a:r>
              <a:rPr lang="en-US" sz="2400" b="1" dirty="0"/>
              <a:t>regularization parameter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l, </a:t>
            </a:r>
            <a:r>
              <a:rPr lang="en-US" sz="2400" dirty="0"/>
              <a:t>the more heavily we penalize large values in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b,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close to zero, we recover the MSE, i.e. ridge and LASSO regression is just ordinary regression.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sufficiently large, the MSE term in the regularized loss function will be insignificant and the regularization term will force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/>
              <a:t> and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/>
              <a:t>to be close to zero.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 avoid ad-hoc choices, we should 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2400" dirty="0"/>
              <a:t> using cross-validation.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4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Ridge, LASSO </a:t>
            </a:r>
            <a:r>
              <a:rPr lang="en-US" dirty="0"/>
              <a:t>- Computational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Solution to ridge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The solution </a:t>
            </a:r>
            <a:r>
              <a:rPr lang="en-US" sz="2400" dirty="0" smtClean="0"/>
              <a:t>to the LASSO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 marL="457182" lvl="1" indent="0">
              <a:spcAft>
                <a:spcPts val="600"/>
              </a:spcAft>
              <a:buNone/>
            </a:pPr>
            <a:r>
              <a:rPr lang="en-US" dirty="0"/>
              <a:t>LASSO has no conventional analytical solution, as the L1 norm has no derivative at 0. We can, however, use the concept of </a:t>
            </a:r>
            <a:r>
              <a:rPr lang="en-US" dirty="0" err="1">
                <a:solidFill>
                  <a:srgbClr val="C00000"/>
                </a:solidFill>
              </a:rPr>
              <a:t>subdifferential</a:t>
            </a:r>
            <a:r>
              <a:rPr lang="en-US" dirty="0"/>
              <a:t> or </a:t>
            </a:r>
            <a:r>
              <a:rPr lang="en-US" dirty="0" err="1">
                <a:solidFill>
                  <a:srgbClr val="C00000"/>
                </a:solidFill>
              </a:rPr>
              <a:t>subgradient</a:t>
            </a:r>
            <a:r>
              <a:rPr lang="en-US" dirty="0"/>
              <a:t> to find a manageable </a:t>
            </a:r>
            <a:r>
              <a:rPr lang="en-US" dirty="0" smtClean="0"/>
              <a:t>expression. See a</a:t>
            </a:r>
            <a:r>
              <a:rPr lang="mr-IN" dirty="0" smtClean="0"/>
              <a:t>–</a:t>
            </a:r>
            <a:r>
              <a:rPr lang="en-US" dirty="0" smtClean="0"/>
              <a:t>sec2 for details. </a:t>
            </a:r>
            <a:r>
              <a:rPr lang="en-US" dirty="0"/>
              <a:t>	</a:t>
            </a:r>
            <a:r>
              <a:rPr lang="en-US" sz="2000" dirty="0" smtClean="0"/>
              <a:t>				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69" y="2012678"/>
            <a:ext cx="4186989" cy="4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Parameter with a Validation </a:t>
            </a:r>
            <a:r>
              <a:rPr lang="en-US" dirty="0" err="1" smtClean="0"/>
              <a:t>Seet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 smtClean="0"/>
              <a:t>The </a:t>
            </a:r>
            <a:r>
              <a:rPr lang="en-US" dirty="0"/>
              <a:t>solution of the Ridge/Lasso regression involves three </a:t>
            </a:r>
            <a:r>
              <a:rPr lang="en-US" dirty="0" smtClean="0"/>
              <a:t>steps: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Select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Find the minimum of the ridge/Lasso regression </a:t>
            </a:r>
            <a:r>
              <a:rPr lang="en-US" dirty="0" smtClean="0"/>
              <a:t>loss function </a:t>
            </a:r>
            <a:r>
              <a:rPr lang="en-US" dirty="0"/>
              <a:t>(using </a:t>
            </a:r>
            <a:r>
              <a:rPr lang="en-US" dirty="0" smtClean="0"/>
              <a:t>the formula for ridge) and </a:t>
            </a:r>
            <a:r>
              <a:rPr lang="en-US" dirty="0"/>
              <a:t>record the  </a:t>
            </a:r>
            <a:r>
              <a:rPr lang="en-US" i="1" dirty="0" smtClean="0"/>
              <a:t>MSE</a:t>
            </a:r>
            <a:r>
              <a:rPr lang="en-US" baseline="30000" dirty="0" smtClean="0"/>
              <a:t> </a:t>
            </a:r>
            <a:r>
              <a:rPr lang="en-US" dirty="0" smtClean="0"/>
              <a:t> </a:t>
            </a:r>
            <a:r>
              <a:rPr lang="en-US" b="1" dirty="0"/>
              <a:t>on the test set</a:t>
            </a:r>
            <a:r>
              <a:rPr lang="en-US" dirty="0"/>
              <a:t>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Find the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 l</a:t>
            </a:r>
            <a:r>
              <a:rPr lang="en-US" dirty="0"/>
              <a:t> that gives the </a:t>
            </a:r>
            <a:r>
              <a:rPr lang="en-US" dirty="0" smtClean="0"/>
              <a:t>smallest</a:t>
            </a:r>
            <a:r>
              <a:rPr lang="en-US" i="1" dirty="0"/>
              <a:t> </a:t>
            </a:r>
            <a:r>
              <a:rPr lang="en-US" i="1" dirty="0" smtClean="0"/>
              <a:t>MSE</a:t>
            </a:r>
            <a:endParaRPr lang="en-US" baseline="30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6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501510" y="3245892"/>
            <a:ext cx="4747059" cy="1567301"/>
            <a:chOff x="1752276" y="1849318"/>
            <a:chExt cx="4747059" cy="1567301"/>
          </a:xfrm>
        </p:grpSpPr>
        <p:sp>
          <p:nvSpPr>
            <p:cNvPr id="24" name="Oval 23"/>
            <p:cNvSpPr/>
            <p:nvPr/>
          </p:nvSpPr>
          <p:spPr>
            <a:xfrm rot="18916619">
              <a:off x="3218979" y="2448760"/>
              <a:ext cx="1755020" cy="5776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8916619">
              <a:off x="2192409" y="1974795"/>
              <a:ext cx="3897644" cy="128685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8916619">
              <a:off x="1752276" y="1849318"/>
              <a:ext cx="4747059" cy="156730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4244" y="4164506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</a:t>
              </a:r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14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𝐿𝐴𝑆𝑆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404272" y="4049503"/>
            <a:ext cx="747962" cy="426693"/>
            <a:chOff x="3606026" y="2722340"/>
            <a:chExt cx="747962" cy="426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𝑀𝑆𝐸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76794" y="2722340"/>
              <a:ext cx="45561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/>
          <p:cNvSpPr/>
          <p:nvPr/>
        </p:nvSpPr>
        <p:spPr>
          <a:xfrm rot="18916619">
            <a:off x="7590616" y="3704259"/>
            <a:ext cx="2532887" cy="833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66120" y="40805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MSE=D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67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/>
      <p:bldP spid="38" grpId="0"/>
      <p:bldP spid="39" grpId="0"/>
      <p:bldP spid="47" grpId="0" animBg="1"/>
      <p:bldP spid="47" grpId="1" animBg="1"/>
      <p:bldP spid="47" grpId="2" animBg="1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63" y="1936100"/>
            <a:ext cx="5685521" cy="56855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/>
              <p:cNvSpPr/>
              <p:nvPr/>
            </p:nvSpPr>
            <p:spPr>
              <a:xfrm>
                <a:off x="164864" y="2013392"/>
                <a:ext cx="2998940" cy="1172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64" y="2013392"/>
                <a:ext cx="2998940" cy="11726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3163804" y="1903748"/>
                <a:ext cx="10327008" cy="211114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𝑀𝑆𝐸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804" y="1903748"/>
                <a:ext cx="10327008" cy="21111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8" y="2174789"/>
            <a:ext cx="5365212" cy="536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9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501510" y="3245892"/>
            <a:ext cx="4747059" cy="1567301"/>
            <a:chOff x="1752276" y="1849318"/>
            <a:chExt cx="4747059" cy="1567301"/>
          </a:xfrm>
        </p:grpSpPr>
        <p:sp>
          <p:nvSpPr>
            <p:cNvPr id="24" name="Oval 23"/>
            <p:cNvSpPr/>
            <p:nvPr/>
          </p:nvSpPr>
          <p:spPr>
            <a:xfrm rot="18916619">
              <a:off x="3218979" y="2448760"/>
              <a:ext cx="1755020" cy="5776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8916619">
              <a:off x="2192409" y="1974795"/>
              <a:ext cx="3897644" cy="128685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8916619">
              <a:off x="1752276" y="1849318"/>
              <a:ext cx="4747059" cy="156730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4244" y="4164506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</a:t>
              </a:r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16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𝐿𝐴𝑆𝑆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404272" y="4049503"/>
            <a:ext cx="747962" cy="426693"/>
            <a:chOff x="3606026" y="2722340"/>
            <a:chExt cx="747962" cy="426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𝑀𝑆𝐸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76794" y="2722340"/>
              <a:ext cx="45561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/>
          <p:cNvSpPr/>
          <p:nvPr/>
        </p:nvSpPr>
        <p:spPr>
          <a:xfrm rot="18916619">
            <a:off x="7590616" y="3704259"/>
            <a:ext cx="2532887" cy="833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66120" y="40805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MSE=D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0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17</a:t>
            </a:fld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4627700" y="4206309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67537" y="3109260"/>
            <a:ext cx="3249927" cy="3288314"/>
            <a:chOff x="767537" y="3109260"/>
            <a:chExt cx="3249927" cy="3288314"/>
          </a:xfrm>
        </p:grpSpPr>
        <p:grpSp>
          <p:nvGrpSpPr>
            <p:cNvPr id="9" name="Group 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696003" y="3382055"/>
            <a:ext cx="4747059" cy="1567301"/>
            <a:chOff x="6547071" y="3213882"/>
            <a:chExt cx="4747059" cy="1567301"/>
          </a:xfrm>
        </p:grpSpPr>
        <p:grpSp>
          <p:nvGrpSpPr>
            <p:cNvPr id="13" name="Group 1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Oval 27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24" name="Oval 23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7" name="Oval 46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8" name="TextBox 4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3771425" y="2620764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64505" y="4179560"/>
            <a:ext cx="1747459" cy="1791051"/>
            <a:chOff x="2164154" y="3756858"/>
            <a:chExt cx="1747459" cy="1791051"/>
          </a:xfrm>
        </p:grpSpPr>
        <p:sp>
          <p:nvSpPr>
            <p:cNvPr id="81" name="Rectangle 80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7969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(Ridge)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𝑅𝑖𝑑𝑔𝑒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18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𝑅𝑖𝑑𝑔𝑒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  <a:blipFill rotWithShape="0">
                <a:blip r:embed="rId5"/>
                <a:stretch>
                  <a:fillRect b="-1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𝑅𝑖𝑑𝑔𝑒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135178" y="4568817"/>
            <a:ext cx="1876786" cy="1517634"/>
            <a:chOff x="1135178" y="4568817"/>
            <a:chExt cx="1876786" cy="1517634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1135178" y="4568817"/>
              <a:ext cx="1517904" cy="1517634"/>
            </a:xfrm>
            <a:prstGeom prst="ellipse">
              <a:avLst/>
            </a:prstGeom>
            <a:noFill/>
            <a:ln w="2540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03866" y="49708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 rot="641389">
            <a:off x="6908401" y="3396792"/>
            <a:ext cx="4747059" cy="1567301"/>
            <a:chOff x="6547071" y="3213882"/>
            <a:chExt cx="4747059" cy="1567301"/>
          </a:xfrm>
        </p:grpSpPr>
        <p:grpSp>
          <p:nvGrpSpPr>
            <p:cNvPr id="49" name="Group 48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57"/>
                    <p:cNvSpPr txBox="1"/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8" name="TextBox 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286"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9" name="Oval 58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55" name="Oval 54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4" name="Oval 53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TextBox 49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840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(Ridge)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19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 rot="641389">
            <a:off x="4751268" y="2601396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sp>
        <p:nvSpPr>
          <p:cNvPr id="55" name="Oval 54"/>
          <p:cNvSpPr>
            <a:spLocks noChangeAspect="1"/>
          </p:cNvSpPr>
          <p:nvPr/>
        </p:nvSpPr>
        <p:spPr>
          <a:xfrm>
            <a:off x="4493549" y="4515956"/>
            <a:ext cx="1651406" cy="1651112"/>
          </a:xfrm>
          <a:prstGeom prst="ellipse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062237" y="5025894"/>
            <a:ext cx="33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4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397691" y="2023534"/>
            <a:ext cx="11591109" cy="5063066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1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eligious Holidays: please contact if this affects your HW due dates.</a:t>
            </a:r>
          </a:p>
          <a:p>
            <a:pPr>
              <a:spcAft>
                <a:spcPts val="1100"/>
              </a:spcAft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209 students: </a:t>
            </a:r>
          </a:p>
          <a:p>
            <a:pPr lvl="1">
              <a:spcAft>
                <a:spcPts val="11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please submit 209 HW separately from 109 HW in different assignments on Canvas.</a:t>
            </a:r>
          </a:p>
          <a:p>
            <a:pPr lvl="1">
              <a:spcAft>
                <a:spcPts val="11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A-sec this week: optional to cover 2</a:t>
            </a:r>
            <a:r>
              <a:rPr lang="en-US" sz="24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nd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part from last week (Bayesian perspective).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85587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20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880431" y="2255032"/>
            <a:ext cx="5391278" cy="3802329"/>
            <a:chOff x="4107049" y="2601396"/>
            <a:chExt cx="5391278" cy="3802329"/>
          </a:xfrm>
        </p:grpSpPr>
        <p:grpSp>
          <p:nvGrpSpPr>
            <p:cNvPr id="40" name="Group 39"/>
            <p:cNvGrpSpPr/>
            <p:nvPr/>
          </p:nvGrpSpPr>
          <p:grpSpPr>
            <a:xfrm>
              <a:off x="4107049" y="3115411"/>
              <a:ext cx="3249927" cy="3288314"/>
              <a:chOff x="767537" y="3109260"/>
              <a:chExt cx="3249927" cy="3288314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67537" y="3121562"/>
                <a:ext cx="3249927" cy="3276012"/>
                <a:chOff x="767537" y="3121562"/>
                <a:chExt cx="3249927" cy="3276012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767537" y="3121562"/>
                  <a:ext cx="3101546" cy="3276012"/>
                  <a:chOff x="1655805" y="2674847"/>
                  <a:chExt cx="3101546" cy="3276012"/>
                </a:xfrm>
              </p:grpSpPr>
              <p:cxnSp>
                <p:nvCxnSpPr>
                  <p:cNvPr id="53" name="Straight Arrow Connector 52"/>
                  <p:cNvCxnSpPr/>
                  <p:nvPr/>
                </p:nvCxnSpPr>
                <p:spPr>
                  <a:xfrm flipV="1">
                    <a:off x="1655805" y="4880919"/>
                    <a:ext cx="3101546" cy="12357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2782398" y="2674847"/>
                    <a:ext cx="18859" cy="327601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2" name="TextBox 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/>
            <p:cNvGrpSpPr/>
            <p:nvPr/>
          </p:nvGrpSpPr>
          <p:grpSpPr>
            <a:xfrm rot="641389">
              <a:off x="4751268" y="2601396"/>
              <a:ext cx="4747059" cy="1567301"/>
              <a:chOff x="6547071" y="3213882"/>
              <a:chExt cx="4747059" cy="1567301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6547071" y="3213882"/>
                <a:ext cx="4747059" cy="1567301"/>
                <a:chOff x="6547071" y="3213882"/>
                <a:chExt cx="4747059" cy="1567301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8404272" y="4049503"/>
                  <a:ext cx="747962" cy="426692"/>
                  <a:chOff x="3606026" y="2722340"/>
                  <a:chExt cx="747962" cy="42669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/>
                      <p:cNvSpPr txBox="1"/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𝑀𝑆𝐸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6" name="TextBox 6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7937" b="-1269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7" name="Oval 66"/>
                  <p:cNvSpPr>
                    <a:spLocks noChangeAspect="1"/>
                  </p:cNvSpPr>
                  <p:nvPr/>
                </p:nvSpPr>
                <p:spPr>
                  <a:xfrm>
                    <a:off x="4076794" y="2722340"/>
                    <a:ext cx="45561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6547071" y="3213882"/>
                  <a:ext cx="4747059" cy="1567301"/>
                  <a:chOff x="6501510" y="3217318"/>
                  <a:chExt cx="4747059" cy="1567301"/>
                </a:xfrm>
              </p:grpSpPr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6501510" y="3217318"/>
                    <a:ext cx="4747059" cy="1567301"/>
                    <a:chOff x="1752276" y="1849318"/>
                    <a:chExt cx="4747059" cy="1567301"/>
                  </a:xfrm>
                </p:grpSpPr>
                <p:sp>
                  <p:nvSpPr>
                    <p:cNvPr id="63" name="Oval 62"/>
                    <p:cNvSpPr/>
                    <p:nvPr/>
                  </p:nvSpPr>
                  <p:spPr>
                    <a:xfrm rot="18916619">
                      <a:off x="3218979" y="2448760"/>
                      <a:ext cx="1755020" cy="57760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Oval 63"/>
                    <p:cNvSpPr/>
                    <p:nvPr/>
                  </p:nvSpPr>
                  <p:spPr>
                    <a:xfrm rot="18916619">
                      <a:off x="2192409" y="1974795"/>
                      <a:ext cx="3897644" cy="128685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8916619">
                      <a:off x="1752276" y="1849318"/>
                      <a:ext cx="4747059" cy="1567301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2" name="Oval 61"/>
                  <p:cNvSpPr/>
                  <p:nvPr/>
                </p:nvSpPr>
                <p:spPr>
                  <a:xfrm rot="18916619">
                    <a:off x="7590616" y="3704259"/>
                    <a:ext cx="2532887" cy="833609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8" name="TextBox 57"/>
              <p:cNvSpPr txBox="1"/>
              <p:nvPr/>
            </p:nvSpPr>
            <p:spPr>
              <a:xfrm rot="20958611">
                <a:off x="9742491" y="4121063"/>
                <a:ext cx="857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MSE=D</a:t>
                </a:r>
                <a:endParaRPr lang="en-US" dirty="0"/>
              </a:p>
            </p:txBody>
          </p:sp>
        </p:grp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4493549" y="4515956"/>
              <a:ext cx="1651406" cy="1651112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062237" y="5025894"/>
              <a:ext cx="335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81151" y="2769047"/>
            <a:ext cx="3249927" cy="3288314"/>
            <a:chOff x="767537" y="3109260"/>
            <a:chExt cx="3249927" cy="3288314"/>
          </a:xfrm>
        </p:grpSpPr>
        <p:grpSp>
          <p:nvGrpSpPr>
            <p:cNvPr id="26" name="Group 25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1145527" y="2274400"/>
            <a:ext cx="4747059" cy="1567301"/>
            <a:chOff x="6547071" y="3213882"/>
            <a:chExt cx="4747059" cy="1567301"/>
          </a:xfrm>
        </p:grpSpPr>
        <p:grpSp>
          <p:nvGrpSpPr>
            <p:cNvPr id="33" name="Group 3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Oval 43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8" name="Oval 37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TextBox 33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961452" y="3846010"/>
            <a:ext cx="1747459" cy="1791051"/>
            <a:chOff x="2164154" y="3756858"/>
            <a:chExt cx="1747459" cy="1791051"/>
          </a:xfrm>
        </p:grpSpPr>
        <p:sp>
          <p:nvSpPr>
            <p:cNvPr id="46" name="Rectangle 45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0347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" b="38398"/>
          <a:stretch/>
        </p:blipFill>
        <p:spPr>
          <a:xfrm>
            <a:off x="0" y="872744"/>
            <a:ext cx="12192000" cy="256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40"/>
          <a:stretch/>
        </p:blipFill>
        <p:spPr>
          <a:xfrm>
            <a:off x="83128" y="3474628"/>
            <a:ext cx="11973690" cy="338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9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D7AA1F-8F3A-4C0E-A5BF-4313CFD2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visualized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F7A3F81-3348-4C68-BE3E-871CE0260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6335463-AC27-4C02-B1BA-A80892D6B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470836" y="1410891"/>
            <a:ext cx="3646967" cy="40362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06E41D8-5C7F-42B6-93A3-E8B49590561A}"/>
              </a:ext>
            </a:extLst>
          </p:cNvPr>
          <p:cNvSpPr txBox="1"/>
          <p:nvPr/>
        </p:nvSpPr>
        <p:spPr>
          <a:xfrm>
            <a:off x="1063256" y="5582093"/>
            <a:ext cx="438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ridge estimator is where the constraint and the loss intersect.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226EA77-0E56-42E5-BEE1-368FBF92AEA8}"/>
              </a:ext>
            </a:extLst>
          </p:cNvPr>
          <p:cNvSpPr txBox="1"/>
          <p:nvPr/>
        </p:nvSpPr>
        <p:spPr>
          <a:xfrm>
            <a:off x="6953693" y="5551025"/>
            <a:ext cx="438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values of the coefficients decrease as lambda increases, but they are not nullified.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5F11E9B-542D-4FA0-9B7D-5AB5E2D50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394" y="1609736"/>
            <a:ext cx="5176094" cy="363852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3BD4CDDB-DB7B-4D84-B154-EB10F072D75B}"/>
              </a:ext>
            </a:extLst>
          </p:cNvPr>
          <p:cNvCxnSpPr/>
          <p:nvPr/>
        </p:nvCxnSpPr>
        <p:spPr>
          <a:xfrm flipH="1">
            <a:off x="2711302" y="3774558"/>
            <a:ext cx="1722475" cy="138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AC3B73E-F31F-449E-91DA-788A1BECFE86}"/>
              </a:ext>
            </a:extLst>
          </p:cNvPr>
          <p:cNvSpPr txBox="1"/>
          <p:nvPr/>
        </p:nvSpPr>
        <p:spPr>
          <a:xfrm flipH="1">
            <a:off x="4433777" y="3563607"/>
            <a:ext cx="182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Ridge estimator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B8AC6200-A5D2-45C9-BAA6-27B1D82CC1B4}"/>
              </a:ext>
            </a:extLst>
          </p:cNvPr>
          <p:cNvSpPr/>
          <p:nvPr/>
        </p:nvSpPr>
        <p:spPr>
          <a:xfrm>
            <a:off x="2603251" y="3863317"/>
            <a:ext cx="108051" cy="108051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029FFA-68A8-4A68-B473-4AA4AA3A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visualized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D6C83AA-0986-454F-9333-25046C8C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8B469556-352B-4F0B-9B16-E2EC58078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1673"/>
          <a:stretch/>
        </p:blipFill>
        <p:spPr>
          <a:xfrm>
            <a:off x="1515946" y="1478476"/>
            <a:ext cx="3406928" cy="390104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2443AB9-C4F9-4379-839D-1F4AD9149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7713"/>
            <a:ext cx="5201734" cy="37733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7618D55-7AC1-47BF-9835-A43B415A65E0}"/>
              </a:ext>
            </a:extLst>
          </p:cNvPr>
          <p:cNvSpPr txBox="1"/>
          <p:nvPr/>
        </p:nvSpPr>
        <p:spPr>
          <a:xfrm>
            <a:off x="889592" y="5573120"/>
            <a:ext cx="4667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Lasso estimator tends to zero out parameters as the OLS loss can easily intersect with the constraint on one of the axis.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943837-1240-403A-8B53-B0300B21ED4F}"/>
              </a:ext>
            </a:extLst>
          </p:cNvPr>
          <p:cNvSpPr txBox="1"/>
          <p:nvPr/>
        </p:nvSpPr>
        <p:spPr>
          <a:xfrm>
            <a:off x="6634716" y="5551855"/>
            <a:ext cx="438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values of the coefficients decrease as lambda increases, and are nullified fast.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5799C150-14A3-4AFA-9EEA-A1170FE1E064}"/>
              </a:ext>
            </a:extLst>
          </p:cNvPr>
          <p:cNvCxnSpPr/>
          <p:nvPr/>
        </p:nvCxnSpPr>
        <p:spPr>
          <a:xfrm flipH="1">
            <a:off x="2765327" y="3774558"/>
            <a:ext cx="1722475" cy="138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B6CC072-AE5B-4EE7-92A3-A3752885C1E3}"/>
              </a:ext>
            </a:extLst>
          </p:cNvPr>
          <p:cNvSpPr txBox="1"/>
          <p:nvPr/>
        </p:nvSpPr>
        <p:spPr>
          <a:xfrm flipH="1">
            <a:off x="4433777" y="3563607"/>
            <a:ext cx="182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Lasso estimator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8883A85A-3209-4F17-AB47-68D4DF94C779}"/>
              </a:ext>
            </a:extLst>
          </p:cNvPr>
          <p:cNvSpPr/>
          <p:nvPr/>
        </p:nvSpPr>
        <p:spPr>
          <a:xfrm>
            <a:off x="2657276" y="3863317"/>
            <a:ext cx="108051" cy="108051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00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dirty="0"/>
              <a:t>only </a:t>
            </a:r>
            <a:r>
              <a:rPr lang="en-US" b="1" dirty="0" smtClean="0"/>
              <a:t>validation</a:t>
            </a:r>
            <a:r>
              <a:rPr lang="en-US" dirty="0" smtClean="0"/>
              <a:t> : step by step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4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400" b="0" dirty="0" smtClean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d</a:t>
                </a:r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etermine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𝑅𝑖𝑑𝑔𝑒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  <m:r>
                      <a:rPr lang="en-US" b="0" i="0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dirty="0" smtClean="0"/>
                  <a:t> , </a:t>
                </a:r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using the train data</a:t>
                </a:r>
                <a:r>
                  <a:rPr lang="en-US" dirty="0" smtClean="0"/>
                  <a:t>.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using validation data.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400" dirty="0" smtClean="0"/>
                  <a:t>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that minimizes the loss on the validation data,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                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𝑟𝑖𝑑𝑔𝑒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400" dirty="0" smtClean="0"/>
                  <a:t>train </a:t>
                </a:r>
                <a:r>
                  <a:rPr lang="en-US" sz="2400" dirty="0"/>
                  <a:t>and validation </a:t>
                </a:r>
                <a:r>
                  <a:rPr lang="en-US" sz="2400" dirty="0" smtClean="0"/>
                  <a:t>data,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400" dirty="0" smtClean="0"/>
                  <a:t> },  resulting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eport MSE or R</a:t>
                </a:r>
                <a:r>
                  <a:rPr lang="en-US" sz="2400" baseline="30000" dirty="0" smtClean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  <a:blipFill rotWithShape="0">
                <a:blip r:embed="rId2"/>
                <a:stretch>
                  <a:fillRect l="-767" t="-22478" b="-144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0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06303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73272" y="3163278"/>
            <a:ext cx="118754" cy="30875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sz="11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val</a:t>
            </a:r>
            <a:endParaRPr lang="en-US" sz="11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08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Lasso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4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400" b="0" dirty="0" smtClean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determine </a:t>
                </a:r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 smtClean="0"/>
                  <a:t>, using the train data. </a:t>
                </a:r>
                <a:r>
                  <a:rPr lang="en-US" b="1" dirty="0" smtClean="0"/>
                  <a:t>This is done using a solver. 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using validation data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400" dirty="0" smtClean="0"/>
                  <a:t>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that minimizes the loss on the validation data,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           </m:t>
                        </m:r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𝑙𝑎𝑠𝑠𝑜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400" dirty="0" smtClean="0"/>
                  <a:t>train </a:t>
                </a:r>
                <a:r>
                  <a:rPr lang="en-US" sz="2400" dirty="0"/>
                  <a:t>and validation </a:t>
                </a:r>
                <a:r>
                  <a:rPr lang="en-US" sz="2400" dirty="0" smtClean="0"/>
                  <a:t>data,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400" dirty="0" smtClean="0"/>
                  <a:t> },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eport MSE or R</a:t>
                </a:r>
                <a:r>
                  <a:rPr lang="en-US" sz="2400" baseline="30000" dirty="0" smtClean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  <a:blipFill rotWithShape="0">
                <a:blip r:embed="rId2"/>
                <a:stretch>
                  <a:fillRect l="-945" t="-22478" r="-1712" b="-132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1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CV</a:t>
            </a:r>
            <a:r>
              <a:rPr lang="en-US" dirty="0" smtClean="0"/>
              <a:t>: step by step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5003" y="989759"/>
                <a:ext cx="11021993" cy="2111143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from data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split the rest of data into K folds,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or </a:t>
                </a:r>
                <a:r>
                  <a:rPr lang="en-US" sz="2000" i="1" dirty="0" smtClean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1,</m:t>
                        </m:r>
                        <m:r>
                          <a:rPr lang="en-US" sz="2000" i="1">
                            <a:latin typeface="Cambria Math" charset="0"/>
                          </a:rPr>
                          <m:t>…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𝐾</m:t>
                        </m:r>
                      </m:e>
                    </m:d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0,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1800" b="0" dirty="0" smtClean="0"/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d</a:t>
                </a:r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etermine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e>
                    </m:d>
                    <m:r>
                      <a:rPr lang="en-US" sz="1800" dirty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sz="1800" dirty="0"/>
                  <a:t> , using the train </a:t>
                </a:r>
                <a:r>
                  <a:rPr lang="en-US" sz="1800" dirty="0" smtClean="0"/>
                  <a:t>data of the fold,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1800" dirty="0" smtClean="0"/>
                  <a:t>.</a:t>
                </a:r>
                <a:endParaRPr lang="en-US" sz="1800" dirty="0"/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𝜆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using </a:t>
                </a:r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the validation data of the fold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lvl="2" indent="0">
                  <a:buNone/>
                </a:pPr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At this point we have a 2-D matrix, rows are for different k, and columns are for different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 values. </a:t>
                </a:r>
                <a:endParaRPr lang="en-US" sz="1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Average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𝑀𝑆𝐸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𝑘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for each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.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Find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Refit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the model using 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the full </a:t>
                </a:r>
                <a:r>
                  <a:rPr lang="en-US" sz="2000" dirty="0" smtClean="0"/>
                  <a:t>training data, 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000" dirty="0"/>
                  <a:t> },  resulting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 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report MSE or R</a:t>
                </a:r>
                <a:r>
                  <a:rPr lang="en-US" sz="2000" baseline="30000" dirty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003" y="989759"/>
                <a:ext cx="11021993" cy="2111143"/>
              </a:xfrm>
              <a:blipFill rotWithShape="0">
                <a:blip r:embed="rId2"/>
                <a:stretch>
                  <a:fillRect l="-608" t="-2017" r="-55" b="-149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36088"/>
                  </p:ext>
                </p:extLst>
              </p:nvPr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473329"/>
                    <a:gridCol w="576580"/>
                    <a:gridCol w="576580"/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36088"/>
                  </p:ext>
                </p:extLst>
              </p:nvPr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473329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053" t="-8333" r="-283158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8052" t="-8333" r="-249351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82105" t="-8333" r="-2105" b="-40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108333" r="-383158" b="-3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204918" r="-383158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410000" r="-383158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094933"/>
                  </p:ext>
                </p:extLst>
              </p:nvPr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094933"/>
                  </p:ext>
                </p:extLst>
              </p:nvPr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30548"/>
                  </p:ext>
                </p:extLst>
              </p:nvPr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30548"/>
                  </p:ext>
                </p:extLst>
              </p:nvPr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0127"/>
                  </p:ext>
                </p:extLst>
              </p:nvPr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0127"/>
                  </p:ext>
                </p:extLst>
              </p:nvPr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053" t="-108333" r="-3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2380501"/>
                  </p:ext>
                </p:extLst>
              </p:nvPr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2380501"/>
                  </p:ext>
                </p:extLst>
              </p:nvPr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8333" r="-301053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191" t="-8333" r="-204255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00000" t="-8333" r="-2105" b="-4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108333" r="-4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108333" r="-3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191" t="-108333" r="-20425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204918" r="-4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204918" r="-3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410000" r="-40105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11510"/>
                  </p:ext>
                </p:extLst>
              </p:nvPr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𝑳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11510"/>
                  </p:ext>
                </p:extLst>
              </p:nvPr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8333" r="-30105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8333" r="-20425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00000" t="-8333" r="-2105" b="-5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108333" r="-4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108333" r="-3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108333" r="-204255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204918" r="-4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204918" r="-3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410000" r="-40105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510000" r="-30105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510000" r="-20425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00000" t="-510000" r="-2105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6570"/>
                  </p:ext>
                </p:extLst>
              </p:nvPr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6570"/>
                  </p:ext>
                </p:extLst>
              </p:nvPr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8333" r="-30105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8333" r="-20425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00000" t="-8333" r="-2105" b="-5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108333" r="-4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108333" r="-3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108333" r="-204255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204918" r="-4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204918" r="-3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410000" r="-40105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510000" r="-30105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510000" r="-20425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00000" t="-510000" r="-2105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83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28605"/>
            <a:ext cx="6858000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73272" y="3163278"/>
            <a:ext cx="118754" cy="30875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sz="11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val</a:t>
            </a:r>
            <a:endParaRPr lang="en-US" sz="11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48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Selection as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80806" cy="2111143"/>
          </a:xfrm>
        </p:spPr>
        <p:txBody>
          <a:bodyPr/>
          <a:lstStyle/>
          <a:p>
            <a:r>
              <a:rPr lang="en-US" sz="2400" dirty="0"/>
              <a:t>Since LASSO regression tend to produce zero estimates for a number of model parameters - we say that LASSO solutions are </a:t>
            </a:r>
            <a:r>
              <a:rPr lang="en-US" sz="2400" b="1" dirty="0"/>
              <a:t>sparse</a:t>
            </a:r>
            <a:r>
              <a:rPr lang="en-US" sz="2400" dirty="0"/>
              <a:t> - we consider LASSO to be a method for variable selection.</a:t>
            </a:r>
          </a:p>
          <a:p>
            <a:endParaRPr lang="en-US" sz="2400" dirty="0"/>
          </a:p>
          <a:p>
            <a:r>
              <a:rPr lang="en-US" sz="2400" dirty="0"/>
              <a:t>Many prefer using LASSO for variable selection (as well as for suppressing extreme parameter values) rather than stepwise selection, as LASSO avoids the statistic problems that arises in stepwise selection.</a:t>
            </a:r>
          </a:p>
          <a:p>
            <a:endParaRPr lang="en-US" sz="2400" dirty="0"/>
          </a:p>
          <a:p>
            <a:r>
              <a:rPr lang="en-US" sz="2400" b="1" dirty="0"/>
              <a:t>Question:</a:t>
            </a:r>
            <a:r>
              <a:rPr lang="en-US" sz="2400" dirty="0"/>
              <a:t> What are the pros and cons of the two approaches?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6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397691" y="2184898"/>
            <a:ext cx="11591109" cy="5063066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100"/>
              </a:spcAft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Milestone 1: Due this Friday, Oct 4 (see Canvas instructions). </a:t>
            </a: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Study break: Wednesday 6-8pm in TBD?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Recall Course Requirements: “You are expected to have programming experience at the level of CS 50 or above, and statistics knowledge at the level of Stat 100 or above (Stat 110 recommended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).”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183000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 any regrade requests to cs109a@dev.null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102" y="1711350"/>
            <a:ext cx="5899795" cy="396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7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73" y="0"/>
            <a:ext cx="6479721" cy="66216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9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Left</a:t>
            </a:r>
            <a:r>
              <a:rPr lang="en-US" sz="2400" dirty="0"/>
              <a:t>: </a:t>
            </a:r>
            <a:r>
              <a:rPr lang="en-US" sz="2400" dirty="0" smtClean="0"/>
              <a:t>2000 </a:t>
            </a:r>
            <a:r>
              <a:rPr lang="en-US" sz="2400" dirty="0"/>
              <a:t>best fit straight lines, </a:t>
            </a:r>
            <a:r>
              <a:rPr lang="en-US" sz="2400" dirty="0" smtClean="0"/>
              <a:t>each fitted </a:t>
            </a:r>
            <a:r>
              <a:rPr lang="en-US" sz="2400" dirty="0"/>
              <a:t>on a different </a:t>
            </a:r>
            <a:r>
              <a:rPr lang="en-US" sz="2400" dirty="0" smtClean="0"/>
              <a:t>20 </a:t>
            </a:r>
            <a:r>
              <a:rPr lang="en-US" sz="2400" dirty="0"/>
              <a:t>point training </a:t>
            </a:r>
            <a:r>
              <a:rPr lang="en-US" sz="2400" dirty="0" smtClean="0"/>
              <a:t>set. </a:t>
            </a:r>
            <a:endParaRPr lang="en-US" sz="2400" dirty="0"/>
          </a:p>
          <a:p>
            <a:r>
              <a:rPr lang="en-US" sz="2400" b="1" dirty="0"/>
              <a:t>Right</a:t>
            </a:r>
            <a:r>
              <a:rPr lang="en-US" sz="2400" dirty="0"/>
              <a:t>: Best-fit models using degree </a:t>
            </a:r>
            <a:r>
              <a:rPr lang="en-US" sz="2400" dirty="0" smtClean="0"/>
              <a:t>10 </a:t>
            </a:r>
            <a:r>
              <a:rPr lang="en-US" sz="2400" dirty="0"/>
              <a:t>polynomial</a:t>
            </a: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0"/>
            <a:ext cx="6858000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35" y="2159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9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Left: Linear regression coefficients</a:t>
            </a:r>
          </a:p>
          <a:p>
            <a:r>
              <a:rPr lang="en-US" sz="2400" dirty="0"/>
              <a:t>Right: Poly regression of order </a:t>
            </a:r>
            <a:r>
              <a:rPr lang="en-US" sz="2400" dirty="0" smtClean="0"/>
              <a:t>10 </a:t>
            </a:r>
            <a:r>
              <a:rPr lang="en-US" sz="2400" dirty="0"/>
              <a:t>coefficients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88937"/>
            <a:ext cx="6858000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92" y="1828800"/>
            <a:ext cx="6858000" cy="4572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663847" y="2041742"/>
            <a:ext cx="663879" cy="651354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24643" y="5617028"/>
            <a:ext cx="5078186" cy="489857"/>
          </a:xfrm>
          <a:prstGeom prst="rect">
            <a:avLst/>
          </a:prstGeom>
          <a:solidFill>
            <a:srgbClr val="F8FAF8"/>
          </a:solidFill>
          <a:ln>
            <a:noFill/>
          </a:ln>
          <a:effectLst>
            <a:outerShdw blurRad="50800" dist="50800" dir="5400000" algn="ctr" rotWithShape="0">
              <a:srgbClr val="F9F9F9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76540" y="5700430"/>
                <a:ext cx="3765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540" y="5700430"/>
                <a:ext cx="376513" cy="553998"/>
              </a:xfrm>
              <a:prstGeom prst="rect">
                <a:avLst/>
              </a:prstGeom>
              <a:blipFill rotWithShape="0">
                <a:blip r:embed="rId4"/>
                <a:stretch>
                  <a:fillRect l="-9836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028242" y="5682928"/>
                <a:ext cx="36183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242" y="5682928"/>
                <a:ext cx="361830" cy="553998"/>
              </a:xfrm>
              <a:prstGeom prst="rect">
                <a:avLst/>
              </a:prstGeom>
              <a:blipFill rotWithShape="0">
                <a:blip r:embed="rId5"/>
                <a:stretch>
                  <a:fillRect l="-11864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7105080" y="5684688"/>
            <a:ext cx="5078186" cy="120307"/>
          </a:xfrm>
          <a:prstGeom prst="rect">
            <a:avLst/>
          </a:prstGeom>
          <a:solidFill>
            <a:srgbClr val="F8FAF8"/>
          </a:solidFill>
          <a:ln>
            <a:noFill/>
          </a:ln>
          <a:effectLst>
            <a:outerShdw blurRad="50800" dist="50800" dir="5400000" algn="ctr" rotWithShape="0">
              <a:srgbClr val="F9F9F9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Regularization</a:t>
            </a:r>
            <a:r>
              <a:rPr lang="en-US" dirty="0"/>
              <a:t>: LASSO and </a:t>
            </a:r>
            <a:r>
              <a:rPr lang="en-US" dirty="0" smtClean="0"/>
              <a:t>Ridge</a:t>
            </a:r>
          </a:p>
          <a:p>
            <a:pPr>
              <a:spcAft>
                <a:spcPts val="1200"/>
              </a:spcAft>
            </a:pPr>
            <a:r>
              <a:rPr lang="en-US" dirty="0"/>
              <a:t>	</a:t>
            </a:r>
            <a:r>
              <a:rPr lang="en-US" dirty="0" smtClean="0"/>
              <a:t>Geometric Interpretation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idea of regularization revolves around modifying the loss function L; in particular, we add a regularization term that penalizes some specified properties of the model parameters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400" dirty="0"/>
                  <a:t> is a scalar that gives the weight (or importance) of the regularization term.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Fitting the model using the modified loss function </a:t>
                </a:r>
                <a:r>
                  <a:rPr lang="en-US" sz="2400" i="1" dirty="0" err="1"/>
                  <a:t>L</a:t>
                </a:r>
                <a:r>
                  <a:rPr lang="en-US" sz="2400" i="1" baseline="-25000" dirty="0" err="1"/>
                  <a:t>reg</a:t>
                </a:r>
                <a:r>
                  <a:rPr lang="en-US" sz="2400" dirty="0"/>
                  <a:t> would result in model parameters with desirable properties (specified by </a:t>
                </a:r>
                <a:r>
                  <a:rPr lang="en-US" sz="2400" i="1" dirty="0"/>
                  <a:t>R</a:t>
                </a:r>
                <a:r>
                  <a:rPr lang="en-US" sz="2400" dirty="0"/>
                  <a:t>).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535" b="-109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59" y="2812538"/>
            <a:ext cx="4148119" cy="4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4471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Since we wish to discourage extreme values in model parameter, we need to choose a regularization term that penalizes parameter magnitudes. For our loss function, we will again use MSE.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Together our regularized loss function is: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Note that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3" y="3071469"/>
            <a:ext cx="6716629" cy="10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47" y="4160785"/>
            <a:ext cx="711700" cy="724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2" y="4987216"/>
            <a:ext cx="2412152" cy="11590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987553" y="3805518"/>
            <a:ext cx="766482" cy="4572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6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8954</TotalTime>
  <Words>2291</Words>
  <Application>Microsoft Macintosh PowerPoint</Application>
  <PresentationFormat>Widescreen</PresentationFormat>
  <Paragraphs>330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Calibri</vt:lpstr>
      <vt:lpstr>Cambria Math</vt:lpstr>
      <vt:lpstr>Courier</vt:lpstr>
      <vt:lpstr>Karla</vt:lpstr>
      <vt:lpstr>Mangal</vt:lpstr>
      <vt:lpstr>STIXGeneral</vt:lpstr>
      <vt:lpstr>Symbol</vt:lpstr>
      <vt:lpstr>Arial</vt:lpstr>
      <vt:lpstr>GEC_template</vt:lpstr>
      <vt:lpstr>Lecture 8a: Regularization</vt:lpstr>
      <vt:lpstr>PowerPoint Presentation</vt:lpstr>
      <vt:lpstr>PowerPoint Presentation</vt:lpstr>
      <vt:lpstr>PowerPoint Presentation</vt:lpstr>
      <vt:lpstr>Bias vs Variance</vt:lpstr>
      <vt:lpstr>Bias vs Variance</vt:lpstr>
      <vt:lpstr>Lecture Outline</vt:lpstr>
      <vt:lpstr>Regularization: An Overview</vt:lpstr>
      <vt:lpstr>LASSO Regression</vt:lpstr>
      <vt:lpstr>Ridge Regression</vt:lpstr>
      <vt:lpstr>Choosing l</vt:lpstr>
      <vt:lpstr>Ridge, LASSO - Computational complexity</vt:lpstr>
      <vt:lpstr>Regularization Parameter with a Validation Seet</vt:lpstr>
      <vt:lpstr>The Geometry of Regularization (LASSO)</vt:lpstr>
      <vt:lpstr>The Geometry of Regularization (LASSO)</vt:lpstr>
      <vt:lpstr>The Geometry of Regularization (LASSO)</vt:lpstr>
      <vt:lpstr>The Geometry of Regularization (LASSO)</vt:lpstr>
      <vt:lpstr>The Geometry of Regularization (Ridge)</vt:lpstr>
      <vt:lpstr>The Geometry of Regularization (Ridge)</vt:lpstr>
      <vt:lpstr>The Geometry of Regularization</vt:lpstr>
      <vt:lpstr>Examples</vt:lpstr>
      <vt:lpstr>Ridge visualized</vt:lpstr>
      <vt:lpstr>LASSO visualized</vt:lpstr>
      <vt:lpstr>Ridge regularization with only validation : step by step </vt:lpstr>
      <vt:lpstr>Ridge regularization with validation only: step by step </vt:lpstr>
      <vt:lpstr>Lasso regularization with validation only: step by step </vt:lpstr>
      <vt:lpstr>Ridge regularization with CV: step by step </vt:lpstr>
      <vt:lpstr>Ridge regularization with validation only: step by step </vt:lpstr>
      <vt:lpstr>Variable Selection as Regularization</vt:lpstr>
      <vt:lpstr>Send any regrade requests to cs109a@dev.null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161</cp:revision>
  <cp:lastPrinted>2019-09-25T14:02:03Z</cp:lastPrinted>
  <dcterms:created xsi:type="dcterms:W3CDTF">2018-07-11T02:31:23Z</dcterms:created>
  <dcterms:modified xsi:type="dcterms:W3CDTF">2019-09-30T16:53:04Z</dcterms:modified>
</cp:coreProperties>
</file>